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sldIdLst>
    <p:sldId id="256" r:id="rId2"/>
    <p:sldId id="257" r:id="rId3"/>
    <p:sldId id="260" r:id="rId4"/>
    <p:sldId id="263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13B864-44DD-5FDB-C607-AC3E3D43BF13}" v="18" dt="2024-03-11T05:40:10.6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bó Hanna" userId="S::hibo.hanna@nejanet.hu::e4af5a34-4de5-4c1b-a777-80c884cdc912" providerId="AD" clId="Web-{D413B864-44DD-5FDB-C607-AC3E3D43BF13}"/>
    <pc:docChg chg="modSld">
      <pc:chgData name="Hibó Hanna" userId="S::hibo.hanna@nejanet.hu::e4af5a34-4de5-4c1b-a777-80c884cdc912" providerId="AD" clId="Web-{D413B864-44DD-5FDB-C607-AC3E3D43BF13}" dt="2024-03-11T05:40:10.653" v="14" actId="20577"/>
      <pc:docMkLst>
        <pc:docMk/>
      </pc:docMkLst>
      <pc:sldChg chg="modSp">
        <pc:chgData name="Hibó Hanna" userId="S::hibo.hanna@nejanet.hu::e4af5a34-4de5-4c1b-a777-80c884cdc912" providerId="AD" clId="Web-{D413B864-44DD-5FDB-C607-AC3E3D43BF13}" dt="2024-03-11T05:40:10.653" v="14" actId="20577"/>
        <pc:sldMkLst>
          <pc:docMk/>
          <pc:sldMk cId="255069301" sldId="256"/>
        </pc:sldMkLst>
        <pc:spChg chg="mod">
          <ac:chgData name="Hibó Hanna" userId="S::hibo.hanna@nejanet.hu::e4af5a34-4de5-4c1b-a777-80c884cdc912" providerId="AD" clId="Web-{D413B864-44DD-5FDB-C607-AC3E3D43BF13}" dt="2024-03-11T05:40:10.653" v="14" actId="20577"/>
          <ac:spMkLst>
            <pc:docMk/>
            <pc:sldMk cId="255069301" sldId="256"/>
            <ac:spMk id="6" creationId="{BE0873D8-2321-A8C9-D95F-13E02FC9006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143F21-8CB5-4AEB-9092-97B889424E78}" type="doc">
      <dgm:prSet loTypeId="urn:microsoft.com/office/officeart/2005/8/layout/vList2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61C21B43-C7DD-4DED-AEC8-1FDC661F488A}">
      <dgm:prSet/>
      <dgm:spPr/>
      <dgm:t>
        <a:bodyPr/>
        <a:lstStyle/>
        <a:p>
          <a:r>
            <a:rPr lang="hu-HU" dirty="0"/>
            <a:t>1791-ben született Londonban</a:t>
          </a:r>
          <a:endParaRPr lang="en-US" dirty="0"/>
        </a:p>
      </dgm:t>
    </dgm:pt>
    <dgm:pt modelId="{8DEC3A89-B52B-42DF-8918-B140648EFAA9}" type="parTrans" cxnId="{28F313DB-51BF-4119-A659-FF11A0F078F7}">
      <dgm:prSet/>
      <dgm:spPr/>
      <dgm:t>
        <a:bodyPr/>
        <a:lstStyle/>
        <a:p>
          <a:endParaRPr lang="en-US"/>
        </a:p>
      </dgm:t>
    </dgm:pt>
    <dgm:pt modelId="{0359D2E6-96E4-4C08-83E3-928A9A6E2D71}" type="sibTrans" cxnId="{28F313DB-51BF-4119-A659-FF11A0F078F7}">
      <dgm:prSet/>
      <dgm:spPr/>
      <dgm:t>
        <a:bodyPr/>
        <a:lstStyle/>
        <a:p>
          <a:endParaRPr lang="en-US"/>
        </a:p>
      </dgm:t>
    </dgm:pt>
    <dgm:pt modelId="{8DE4231F-497C-45D2-8845-486970FD4390}">
      <dgm:prSet/>
      <dgm:spPr/>
      <dgm:t>
        <a:bodyPr/>
        <a:lstStyle/>
        <a:p>
          <a:r>
            <a:rPr lang="hu-HU"/>
            <a:t>Angol polihisztornak tartották.</a:t>
          </a:r>
          <a:endParaRPr lang="en-US"/>
        </a:p>
      </dgm:t>
    </dgm:pt>
    <dgm:pt modelId="{DE1F1BB2-B1D7-4072-BD2F-5255271C1B4B}" type="parTrans" cxnId="{7D621D5B-1F62-4699-AC42-20282388061D}">
      <dgm:prSet/>
      <dgm:spPr/>
      <dgm:t>
        <a:bodyPr/>
        <a:lstStyle/>
        <a:p>
          <a:endParaRPr lang="en-US"/>
        </a:p>
      </dgm:t>
    </dgm:pt>
    <dgm:pt modelId="{6A6979C1-383E-4DAB-A532-CC4295D44F4F}" type="sibTrans" cxnId="{7D621D5B-1F62-4699-AC42-20282388061D}">
      <dgm:prSet/>
      <dgm:spPr/>
      <dgm:t>
        <a:bodyPr/>
        <a:lstStyle/>
        <a:p>
          <a:endParaRPr lang="en-US"/>
        </a:p>
      </dgm:t>
    </dgm:pt>
    <dgm:pt modelId="{C39A7330-8596-40C4-9AF8-01E40AA70DFF}">
      <dgm:prSet/>
      <dgm:spPr/>
      <dgm:t>
        <a:bodyPr/>
        <a:lstStyle/>
        <a:p>
          <a:r>
            <a:rPr lang="hu-HU"/>
            <a:t>Egyszerre volt </a:t>
          </a:r>
          <a:r>
            <a:rPr lang="hu-HU" b="0" i="0"/>
            <a:t>matematikus, filozófus, feltaláló és gépészmérnök</a:t>
          </a:r>
          <a:endParaRPr lang="en-US"/>
        </a:p>
      </dgm:t>
    </dgm:pt>
    <dgm:pt modelId="{90A1C74C-F8EB-46F3-B868-01CB5EFE7709}" type="parTrans" cxnId="{970955DB-CD3D-496E-A5F9-5C6E82FEAE48}">
      <dgm:prSet/>
      <dgm:spPr/>
      <dgm:t>
        <a:bodyPr/>
        <a:lstStyle/>
        <a:p>
          <a:endParaRPr lang="en-US"/>
        </a:p>
      </dgm:t>
    </dgm:pt>
    <dgm:pt modelId="{3AD7E0F3-125B-4CAB-96C5-15109EC15C59}" type="sibTrans" cxnId="{970955DB-CD3D-496E-A5F9-5C6E82FEAE48}">
      <dgm:prSet/>
      <dgm:spPr/>
      <dgm:t>
        <a:bodyPr/>
        <a:lstStyle/>
        <a:p>
          <a:endParaRPr lang="en-US"/>
        </a:p>
      </dgm:t>
    </dgm:pt>
    <dgm:pt modelId="{E4EB4313-744F-48EE-B146-6F3B49CF5877}">
      <dgm:prSet/>
      <dgm:spPr/>
      <dgm:t>
        <a:bodyPr/>
        <a:lstStyle/>
        <a:p>
          <a:r>
            <a:rPr lang="hu-HU"/>
            <a:t>Házastársa: </a:t>
          </a:r>
          <a:r>
            <a:rPr lang="hu-HU" b="0" i="0"/>
            <a:t>Georgiana Whitmore, akivel 8 gyermeket neveltek</a:t>
          </a:r>
          <a:endParaRPr lang="en-US"/>
        </a:p>
      </dgm:t>
    </dgm:pt>
    <dgm:pt modelId="{40D5536C-E4D5-4954-9444-87B4E5451AD1}" type="parTrans" cxnId="{DAFF929B-7799-4858-AAA0-BE561DFCAAE1}">
      <dgm:prSet/>
      <dgm:spPr/>
      <dgm:t>
        <a:bodyPr/>
        <a:lstStyle/>
        <a:p>
          <a:endParaRPr lang="en-US"/>
        </a:p>
      </dgm:t>
    </dgm:pt>
    <dgm:pt modelId="{62E160A3-F81B-4EE8-9209-CA78FE671081}" type="sibTrans" cxnId="{DAFF929B-7799-4858-AAA0-BE561DFCAAE1}">
      <dgm:prSet/>
      <dgm:spPr/>
      <dgm:t>
        <a:bodyPr/>
        <a:lstStyle/>
        <a:p>
          <a:endParaRPr lang="en-US"/>
        </a:p>
      </dgm:t>
    </dgm:pt>
    <dgm:pt modelId="{78B3FC31-F26E-496F-84D6-08B6898F1DD7}">
      <dgm:prSet/>
      <dgm:spPr/>
      <dgm:t>
        <a:bodyPr/>
        <a:lstStyle/>
        <a:p>
          <a:r>
            <a:rPr lang="hu-HU" dirty="0"/>
            <a:t>79 évesen 1871-ben halt meg veseelégtelenségben</a:t>
          </a:r>
          <a:endParaRPr lang="en-US" dirty="0"/>
        </a:p>
      </dgm:t>
    </dgm:pt>
    <dgm:pt modelId="{D91310FB-D058-41C5-BAF6-EE762DFC3D4F}" type="parTrans" cxnId="{3825B514-C818-493B-B156-43C4BC7BD9F4}">
      <dgm:prSet/>
      <dgm:spPr/>
      <dgm:t>
        <a:bodyPr/>
        <a:lstStyle/>
        <a:p>
          <a:endParaRPr lang="en-US"/>
        </a:p>
      </dgm:t>
    </dgm:pt>
    <dgm:pt modelId="{B8CF263F-5F1C-4651-A1AA-2E314C6D90A5}" type="sibTrans" cxnId="{3825B514-C818-493B-B156-43C4BC7BD9F4}">
      <dgm:prSet/>
      <dgm:spPr/>
      <dgm:t>
        <a:bodyPr/>
        <a:lstStyle/>
        <a:p>
          <a:endParaRPr lang="en-US"/>
        </a:p>
      </dgm:t>
    </dgm:pt>
    <dgm:pt modelId="{5B602DB1-0613-4EB4-8AA6-1A6AF7467F0C}">
      <dgm:prSet/>
      <dgm:spPr/>
      <dgm:t>
        <a:bodyPr/>
        <a:lstStyle/>
        <a:p>
          <a:r>
            <a:rPr lang="hu-HU" b="0" i="0" dirty="0"/>
            <a:t>Közreműködött a Királyi Csillagászati és Statisztikai társaságok megalapításában</a:t>
          </a:r>
          <a:endParaRPr lang="hu-HU" dirty="0"/>
        </a:p>
      </dgm:t>
    </dgm:pt>
    <dgm:pt modelId="{22EFE7DF-020F-4A53-9479-161E005BC220}" type="parTrans" cxnId="{EB765D4E-EA76-4397-96C4-7F785AC394E2}">
      <dgm:prSet/>
      <dgm:spPr/>
      <dgm:t>
        <a:bodyPr/>
        <a:lstStyle/>
        <a:p>
          <a:endParaRPr lang="hu-HU"/>
        </a:p>
      </dgm:t>
    </dgm:pt>
    <dgm:pt modelId="{C61C0123-C55F-4861-ABAE-80F1D502576B}" type="sibTrans" cxnId="{EB765D4E-EA76-4397-96C4-7F785AC394E2}">
      <dgm:prSet/>
      <dgm:spPr/>
      <dgm:t>
        <a:bodyPr/>
        <a:lstStyle/>
        <a:p>
          <a:endParaRPr lang="hu-HU"/>
        </a:p>
      </dgm:t>
    </dgm:pt>
    <dgm:pt modelId="{14E8B2F0-E330-4200-B52C-DC34570960D1}">
      <dgm:prSet/>
      <dgm:spPr/>
      <dgm:t>
        <a:bodyPr/>
        <a:lstStyle/>
        <a:p>
          <a:r>
            <a:rPr lang="hu-HU" b="0" i="0" dirty="0"/>
            <a:t>segített megalapítani az </a:t>
          </a:r>
          <a:r>
            <a:rPr lang="hu-HU" b="0" i="0" dirty="0" err="1"/>
            <a:t>Analytical</a:t>
          </a:r>
          <a:r>
            <a:rPr lang="hu-HU" b="0" i="0" dirty="0"/>
            <a:t> Society-t</a:t>
          </a:r>
          <a:endParaRPr lang="hu-HU" dirty="0"/>
        </a:p>
      </dgm:t>
    </dgm:pt>
    <dgm:pt modelId="{337CF8A0-C991-4B19-A550-3D02E92917CA}" type="parTrans" cxnId="{D3CFD287-108F-41A6-8F21-38F1A307CACA}">
      <dgm:prSet/>
      <dgm:spPr/>
      <dgm:t>
        <a:bodyPr/>
        <a:lstStyle/>
        <a:p>
          <a:endParaRPr lang="hu-HU"/>
        </a:p>
      </dgm:t>
    </dgm:pt>
    <dgm:pt modelId="{549DD0F6-61B8-480D-9742-566C98FEAF24}" type="sibTrans" cxnId="{D3CFD287-108F-41A6-8F21-38F1A307CACA}">
      <dgm:prSet/>
      <dgm:spPr/>
      <dgm:t>
        <a:bodyPr/>
        <a:lstStyle/>
        <a:p>
          <a:endParaRPr lang="hu-HU"/>
        </a:p>
      </dgm:t>
    </dgm:pt>
    <dgm:pt modelId="{FB180894-CA96-4DE8-9DC2-2B9211C55FAA}" type="pres">
      <dgm:prSet presAssocID="{28143F21-8CB5-4AEB-9092-97B889424E78}" presName="linear" presStyleCnt="0">
        <dgm:presLayoutVars>
          <dgm:animLvl val="lvl"/>
          <dgm:resizeHandles val="exact"/>
        </dgm:presLayoutVars>
      </dgm:prSet>
      <dgm:spPr/>
    </dgm:pt>
    <dgm:pt modelId="{3B77182A-BA47-4937-A951-7E3CAA978504}" type="pres">
      <dgm:prSet presAssocID="{61C21B43-C7DD-4DED-AEC8-1FDC661F488A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639BAD3D-15B1-4BD2-85C8-C9C50247C86F}" type="pres">
      <dgm:prSet presAssocID="{0359D2E6-96E4-4C08-83E3-928A9A6E2D71}" presName="spacer" presStyleCnt="0"/>
      <dgm:spPr/>
    </dgm:pt>
    <dgm:pt modelId="{52A8CE92-25B3-4A0A-AF4A-53FF38168DFA}" type="pres">
      <dgm:prSet presAssocID="{8DE4231F-497C-45D2-8845-486970FD4390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0528C787-E05A-4BD1-A1DA-CBE7E819D694}" type="pres">
      <dgm:prSet presAssocID="{6A6979C1-383E-4DAB-A532-CC4295D44F4F}" presName="spacer" presStyleCnt="0"/>
      <dgm:spPr/>
    </dgm:pt>
    <dgm:pt modelId="{5D5F12A8-285D-49FC-8D6E-5F7A696B1FE7}" type="pres">
      <dgm:prSet presAssocID="{C39A7330-8596-40C4-9AF8-01E40AA70DFF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4DDA8ADA-7D74-4AF6-92BB-F9B673A78F33}" type="pres">
      <dgm:prSet presAssocID="{3AD7E0F3-125B-4CAB-96C5-15109EC15C59}" presName="spacer" presStyleCnt="0"/>
      <dgm:spPr/>
    </dgm:pt>
    <dgm:pt modelId="{49FA6C91-5F20-4520-8B1D-2D56CCEBA7D5}" type="pres">
      <dgm:prSet presAssocID="{E4EB4313-744F-48EE-B146-6F3B49CF5877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2D6227CE-7618-484B-8F96-5681A2F49D5D}" type="pres">
      <dgm:prSet presAssocID="{62E160A3-F81B-4EE8-9209-CA78FE671081}" presName="spacer" presStyleCnt="0"/>
      <dgm:spPr/>
    </dgm:pt>
    <dgm:pt modelId="{9CD3FFB1-62FE-4776-8C8D-F1B57A6FEC1C}" type="pres">
      <dgm:prSet presAssocID="{78B3FC31-F26E-496F-84D6-08B6898F1DD7}" presName="parentText" presStyleLbl="node1" presStyleIdx="4" presStyleCnt="7" custLinFactY="209511" custLinFactNeighborY="300000">
        <dgm:presLayoutVars>
          <dgm:chMax val="0"/>
          <dgm:bulletEnabled val="1"/>
        </dgm:presLayoutVars>
      </dgm:prSet>
      <dgm:spPr/>
    </dgm:pt>
    <dgm:pt modelId="{F79776CA-FA22-47AB-B894-72FBABD52E47}" type="pres">
      <dgm:prSet presAssocID="{B8CF263F-5F1C-4651-A1AA-2E314C6D90A5}" presName="spacer" presStyleCnt="0"/>
      <dgm:spPr/>
    </dgm:pt>
    <dgm:pt modelId="{A1859305-F1EC-4C99-AC09-A164E06A051D}" type="pres">
      <dgm:prSet presAssocID="{5B602DB1-0613-4EB4-8AA6-1A6AF7467F0C}" presName="parentText" presStyleLbl="node1" presStyleIdx="5" presStyleCnt="7" custLinFactY="-92845" custLinFactNeighborY="-100000">
        <dgm:presLayoutVars>
          <dgm:chMax val="0"/>
          <dgm:bulletEnabled val="1"/>
        </dgm:presLayoutVars>
      </dgm:prSet>
      <dgm:spPr/>
    </dgm:pt>
    <dgm:pt modelId="{13E61E3E-DC03-4F9C-95DF-C3C02C0B7ACC}" type="pres">
      <dgm:prSet presAssocID="{C61C0123-C55F-4861-ABAE-80F1D502576B}" presName="spacer" presStyleCnt="0"/>
      <dgm:spPr/>
    </dgm:pt>
    <dgm:pt modelId="{0755A24A-CA4F-4C3E-BEA1-A3F812956095}" type="pres">
      <dgm:prSet presAssocID="{14E8B2F0-E330-4200-B52C-DC34570960D1}" presName="parentText" presStyleLbl="node1" presStyleIdx="6" presStyleCnt="7" custLinFactY="-87754" custLinFactNeighborY="-100000">
        <dgm:presLayoutVars>
          <dgm:chMax val="0"/>
          <dgm:bulletEnabled val="1"/>
        </dgm:presLayoutVars>
      </dgm:prSet>
      <dgm:spPr/>
    </dgm:pt>
  </dgm:ptLst>
  <dgm:cxnLst>
    <dgm:cxn modelId="{3825B514-C818-493B-B156-43C4BC7BD9F4}" srcId="{28143F21-8CB5-4AEB-9092-97B889424E78}" destId="{78B3FC31-F26E-496F-84D6-08B6898F1DD7}" srcOrd="4" destOrd="0" parTransId="{D91310FB-D058-41C5-BAF6-EE762DFC3D4F}" sibTransId="{B8CF263F-5F1C-4651-A1AA-2E314C6D90A5}"/>
    <dgm:cxn modelId="{1626CA32-3969-4CF4-A71C-44492E10F200}" type="presOf" srcId="{61C21B43-C7DD-4DED-AEC8-1FDC661F488A}" destId="{3B77182A-BA47-4937-A951-7E3CAA978504}" srcOrd="0" destOrd="0" presId="urn:microsoft.com/office/officeart/2005/8/layout/vList2"/>
    <dgm:cxn modelId="{573FF43B-AE5E-4618-9CE4-8A8093FDFEB7}" type="presOf" srcId="{E4EB4313-744F-48EE-B146-6F3B49CF5877}" destId="{49FA6C91-5F20-4520-8B1D-2D56CCEBA7D5}" srcOrd="0" destOrd="0" presId="urn:microsoft.com/office/officeart/2005/8/layout/vList2"/>
    <dgm:cxn modelId="{7D621D5B-1F62-4699-AC42-20282388061D}" srcId="{28143F21-8CB5-4AEB-9092-97B889424E78}" destId="{8DE4231F-497C-45D2-8845-486970FD4390}" srcOrd="1" destOrd="0" parTransId="{DE1F1BB2-B1D7-4072-BD2F-5255271C1B4B}" sibTransId="{6A6979C1-383E-4DAB-A532-CC4295D44F4F}"/>
    <dgm:cxn modelId="{EB765D4E-EA76-4397-96C4-7F785AC394E2}" srcId="{28143F21-8CB5-4AEB-9092-97B889424E78}" destId="{5B602DB1-0613-4EB4-8AA6-1A6AF7467F0C}" srcOrd="5" destOrd="0" parTransId="{22EFE7DF-020F-4A53-9479-161E005BC220}" sibTransId="{C61C0123-C55F-4861-ABAE-80F1D502576B}"/>
    <dgm:cxn modelId="{57512D70-8281-47E3-B00F-A3C28F33B2F5}" type="presOf" srcId="{14E8B2F0-E330-4200-B52C-DC34570960D1}" destId="{0755A24A-CA4F-4C3E-BEA1-A3F812956095}" srcOrd="0" destOrd="0" presId="urn:microsoft.com/office/officeart/2005/8/layout/vList2"/>
    <dgm:cxn modelId="{6B71E272-FF04-4CFF-A03A-D149BB7179CA}" type="presOf" srcId="{C39A7330-8596-40C4-9AF8-01E40AA70DFF}" destId="{5D5F12A8-285D-49FC-8D6E-5F7A696B1FE7}" srcOrd="0" destOrd="0" presId="urn:microsoft.com/office/officeart/2005/8/layout/vList2"/>
    <dgm:cxn modelId="{1DFF3985-3899-486F-856C-F20FF3B105FC}" type="presOf" srcId="{78B3FC31-F26E-496F-84D6-08B6898F1DD7}" destId="{9CD3FFB1-62FE-4776-8C8D-F1B57A6FEC1C}" srcOrd="0" destOrd="0" presId="urn:microsoft.com/office/officeart/2005/8/layout/vList2"/>
    <dgm:cxn modelId="{D3CFD287-108F-41A6-8F21-38F1A307CACA}" srcId="{28143F21-8CB5-4AEB-9092-97B889424E78}" destId="{14E8B2F0-E330-4200-B52C-DC34570960D1}" srcOrd="6" destOrd="0" parTransId="{337CF8A0-C991-4B19-A550-3D02E92917CA}" sibTransId="{549DD0F6-61B8-480D-9742-566C98FEAF24}"/>
    <dgm:cxn modelId="{DAFF929B-7799-4858-AAA0-BE561DFCAAE1}" srcId="{28143F21-8CB5-4AEB-9092-97B889424E78}" destId="{E4EB4313-744F-48EE-B146-6F3B49CF5877}" srcOrd="3" destOrd="0" parTransId="{40D5536C-E4D5-4954-9444-87B4E5451AD1}" sibTransId="{62E160A3-F81B-4EE8-9209-CA78FE671081}"/>
    <dgm:cxn modelId="{F38C1BB3-A5C1-4752-B58D-611C1A9594D1}" type="presOf" srcId="{8DE4231F-497C-45D2-8845-486970FD4390}" destId="{52A8CE92-25B3-4A0A-AF4A-53FF38168DFA}" srcOrd="0" destOrd="0" presId="urn:microsoft.com/office/officeart/2005/8/layout/vList2"/>
    <dgm:cxn modelId="{69962FB6-F394-4264-92FE-345BE2F3C85F}" type="presOf" srcId="{5B602DB1-0613-4EB4-8AA6-1A6AF7467F0C}" destId="{A1859305-F1EC-4C99-AC09-A164E06A051D}" srcOrd="0" destOrd="0" presId="urn:microsoft.com/office/officeart/2005/8/layout/vList2"/>
    <dgm:cxn modelId="{28F313DB-51BF-4119-A659-FF11A0F078F7}" srcId="{28143F21-8CB5-4AEB-9092-97B889424E78}" destId="{61C21B43-C7DD-4DED-AEC8-1FDC661F488A}" srcOrd="0" destOrd="0" parTransId="{8DEC3A89-B52B-42DF-8918-B140648EFAA9}" sibTransId="{0359D2E6-96E4-4C08-83E3-928A9A6E2D71}"/>
    <dgm:cxn modelId="{970955DB-CD3D-496E-A5F9-5C6E82FEAE48}" srcId="{28143F21-8CB5-4AEB-9092-97B889424E78}" destId="{C39A7330-8596-40C4-9AF8-01E40AA70DFF}" srcOrd="2" destOrd="0" parTransId="{90A1C74C-F8EB-46F3-B868-01CB5EFE7709}" sibTransId="{3AD7E0F3-125B-4CAB-96C5-15109EC15C59}"/>
    <dgm:cxn modelId="{0A3E57E0-BD49-4AE6-BC7F-B01CC3B88F24}" type="presOf" srcId="{28143F21-8CB5-4AEB-9092-97B889424E78}" destId="{FB180894-CA96-4DE8-9DC2-2B9211C55FAA}" srcOrd="0" destOrd="0" presId="urn:microsoft.com/office/officeart/2005/8/layout/vList2"/>
    <dgm:cxn modelId="{A2A43625-8449-4DA3-9611-926A6E79FAB7}" type="presParOf" srcId="{FB180894-CA96-4DE8-9DC2-2B9211C55FAA}" destId="{3B77182A-BA47-4937-A951-7E3CAA978504}" srcOrd="0" destOrd="0" presId="urn:microsoft.com/office/officeart/2005/8/layout/vList2"/>
    <dgm:cxn modelId="{1B4D5F4E-F6C9-4A29-8CA3-BE53F40AABB3}" type="presParOf" srcId="{FB180894-CA96-4DE8-9DC2-2B9211C55FAA}" destId="{639BAD3D-15B1-4BD2-85C8-C9C50247C86F}" srcOrd="1" destOrd="0" presId="urn:microsoft.com/office/officeart/2005/8/layout/vList2"/>
    <dgm:cxn modelId="{BAB93ED2-4EA2-4C02-91FF-8357FF432C6A}" type="presParOf" srcId="{FB180894-CA96-4DE8-9DC2-2B9211C55FAA}" destId="{52A8CE92-25B3-4A0A-AF4A-53FF38168DFA}" srcOrd="2" destOrd="0" presId="urn:microsoft.com/office/officeart/2005/8/layout/vList2"/>
    <dgm:cxn modelId="{FB6D7BC7-F8A2-4560-AFDF-83198BE60A00}" type="presParOf" srcId="{FB180894-CA96-4DE8-9DC2-2B9211C55FAA}" destId="{0528C787-E05A-4BD1-A1DA-CBE7E819D694}" srcOrd="3" destOrd="0" presId="urn:microsoft.com/office/officeart/2005/8/layout/vList2"/>
    <dgm:cxn modelId="{BFFCFD79-F168-4ACE-9430-3421AE964859}" type="presParOf" srcId="{FB180894-CA96-4DE8-9DC2-2B9211C55FAA}" destId="{5D5F12A8-285D-49FC-8D6E-5F7A696B1FE7}" srcOrd="4" destOrd="0" presId="urn:microsoft.com/office/officeart/2005/8/layout/vList2"/>
    <dgm:cxn modelId="{529C55D7-A37A-4DA5-BBB6-3559757F1B5D}" type="presParOf" srcId="{FB180894-CA96-4DE8-9DC2-2B9211C55FAA}" destId="{4DDA8ADA-7D74-4AF6-92BB-F9B673A78F33}" srcOrd="5" destOrd="0" presId="urn:microsoft.com/office/officeart/2005/8/layout/vList2"/>
    <dgm:cxn modelId="{086AF69D-05F1-4AF9-8675-E506C8853570}" type="presParOf" srcId="{FB180894-CA96-4DE8-9DC2-2B9211C55FAA}" destId="{49FA6C91-5F20-4520-8B1D-2D56CCEBA7D5}" srcOrd="6" destOrd="0" presId="urn:microsoft.com/office/officeart/2005/8/layout/vList2"/>
    <dgm:cxn modelId="{DF5E443F-FA56-4C18-BB08-829FEA41D6F3}" type="presParOf" srcId="{FB180894-CA96-4DE8-9DC2-2B9211C55FAA}" destId="{2D6227CE-7618-484B-8F96-5681A2F49D5D}" srcOrd="7" destOrd="0" presId="urn:microsoft.com/office/officeart/2005/8/layout/vList2"/>
    <dgm:cxn modelId="{19F000A0-7915-4B3D-A047-CDE9101A2DB6}" type="presParOf" srcId="{FB180894-CA96-4DE8-9DC2-2B9211C55FAA}" destId="{9CD3FFB1-62FE-4776-8C8D-F1B57A6FEC1C}" srcOrd="8" destOrd="0" presId="urn:microsoft.com/office/officeart/2005/8/layout/vList2"/>
    <dgm:cxn modelId="{32048137-44D3-4C12-936C-CB00F7B5D0B2}" type="presParOf" srcId="{FB180894-CA96-4DE8-9DC2-2B9211C55FAA}" destId="{F79776CA-FA22-47AB-B894-72FBABD52E47}" srcOrd="9" destOrd="0" presId="urn:microsoft.com/office/officeart/2005/8/layout/vList2"/>
    <dgm:cxn modelId="{5D3C0747-C1B3-484F-8A3F-CFAEF41B6C09}" type="presParOf" srcId="{FB180894-CA96-4DE8-9DC2-2B9211C55FAA}" destId="{A1859305-F1EC-4C99-AC09-A164E06A051D}" srcOrd="10" destOrd="0" presId="urn:microsoft.com/office/officeart/2005/8/layout/vList2"/>
    <dgm:cxn modelId="{1D7F1EC9-0C6E-4A16-90DC-2C91388F1039}" type="presParOf" srcId="{FB180894-CA96-4DE8-9DC2-2B9211C55FAA}" destId="{13E61E3E-DC03-4F9C-95DF-C3C02C0B7ACC}" srcOrd="11" destOrd="0" presId="urn:microsoft.com/office/officeart/2005/8/layout/vList2"/>
    <dgm:cxn modelId="{203A71E9-F80F-42B9-90DF-87E376BD1819}" type="presParOf" srcId="{FB180894-CA96-4DE8-9DC2-2B9211C55FAA}" destId="{0755A24A-CA4F-4C3E-BEA1-A3F812956095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7182A-BA47-4937-A951-7E3CAA978504}">
      <dsp:nvSpPr>
        <dsp:cNvPr id="0" name=""/>
        <dsp:cNvSpPr/>
      </dsp:nvSpPr>
      <dsp:spPr>
        <a:xfrm>
          <a:off x="0" y="149079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1791-ben született Londonban</a:t>
          </a:r>
          <a:endParaRPr lang="en-US" sz="1700" kern="1200" dirty="0"/>
        </a:p>
      </dsp:txBody>
      <dsp:txXfrm>
        <a:off x="32345" y="181424"/>
        <a:ext cx="4364765" cy="597895"/>
      </dsp:txXfrm>
    </dsp:sp>
    <dsp:sp modelId="{52A8CE92-25B3-4A0A-AF4A-53FF38168DFA}">
      <dsp:nvSpPr>
        <dsp:cNvPr id="0" name=""/>
        <dsp:cNvSpPr/>
      </dsp:nvSpPr>
      <dsp:spPr>
        <a:xfrm>
          <a:off x="0" y="860624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/>
            <a:t>Angol polihisztornak tartották.</a:t>
          </a:r>
          <a:endParaRPr lang="en-US" sz="1700" kern="1200"/>
        </a:p>
      </dsp:txBody>
      <dsp:txXfrm>
        <a:off x="32345" y="892969"/>
        <a:ext cx="4364765" cy="597895"/>
      </dsp:txXfrm>
    </dsp:sp>
    <dsp:sp modelId="{5D5F12A8-285D-49FC-8D6E-5F7A696B1FE7}">
      <dsp:nvSpPr>
        <dsp:cNvPr id="0" name=""/>
        <dsp:cNvSpPr/>
      </dsp:nvSpPr>
      <dsp:spPr>
        <a:xfrm>
          <a:off x="0" y="1572170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/>
            <a:t>Egyszerre volt </a:t>
          </a:r>
          <a:r>
            <a:rPr lang="hu-HU" sz="1700" b="0" i="0" kern="1200"/>
            <a:t>matematikus, filozófus, feltaláló és gépészmérnök</a:t>
          </a:r>
          <a:endParaRPr lang="en-US" sz="1700" kern="1200"/>
        </a:p>
      </dsp:txBody>
      <dsp:txXfrm>
        <a:off x="32345" y="1604515"/>
        <a:ext cx="4364765" cy="597895"/>
      </dsp:txXfrm>
    </dsp:sp>
    <dsp:sp modelId="{49FA6C91-5F20-4520-8B1D-2D56CCEBA7D5}">
      <dsp:nvSpPr>
        <dsp:cNvPr id="0" name=""/>
        <dsp:cNvSpPr/>
      </dsp:nvSpPr>
      <dsp:spPr>
        <a:xfrm>
          <a:off x="0" y="2283716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/>
            <a:t>Házastársa: </a:t>
          </a:r>
          <a:r>
            <a:rPr lang="hu-HU" sz="1700" b="0" i="0" kern="1200"/>
            <a:t>Georgiana Whitmore, akivel 8 gyermeket neveltek</a:t>
          </a:r>
          <a:endParaRPr lang="en-US" sz="1700" kern="1200"/>
        </a:p>
      </dsp:txBody>
      <dsp:txXfrm>
        <a:off x="32345" y="2316061"/>
        <a:ext cx="4364765" cy="597895"/>
      </dsp:txXfrm>
    </dsp:sp>
    <dsp:sp modelId="{9CD3FFB1-62FE-4776-8C8D-F1B57A6FEC1C}">
      <dsp:nvSpPr>
        <dsp:cNvPr id="0" name=""/>
        <dsp:cNvSpPr/>
      </dsp:nvSpPr>
      <dsp:spPr>
        <a:xfrm>
          <a:off x="0" y="4530331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79 évesen 1871-ben halt meg veseelégtelenségben</a:t>
          </a:r>
          <a:endParaRPr lang="en-US" sz="1700" kern="1200" dirty="0"/>
        </a:p>
      </dsp:txBody>
      <dsp:txXfrm>
        <a:off x="32345" y="4562676"/>
        <a:ext cx="4364765" cy="597895"/>
      </dsp:txXfrm>
    </dsp:sp>
    <dsp:sp modelId="{A1859305-F1EC-4C99-AC09-A164E06A051D}">
      <dsp:nvSpPr>
        <dsp:cNvPr id="0" name=""/>
        <dsp:cNvSpPr/>
      </dsp:nvSpPr>
      <dsp:spPr>
        <a:xfrm>
          <a:off x="0" y="3042669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 dirty="0"/>
            <a:t>Közreműködött a Királyi Csillagászati és Statisztikai társaságok megalapításában</a:t>
          </a:r>
          <a:endParaRPr lang="hu-HU" sz="1700" kern="1200" dirty="0"/>
        </a:p>
      </dsp:txBody>
      <dsp:txXfrm>
        <a:off x="32345" y="3075014"/>
        <a:ext cx="4364765" cy="597895"/>
      </dsp:txXfrm>
    </dsp:sp>
    <dsp:sp modelId="{0755A24A-CA4F-4C3E-BEA1-A3F812956095}">
      <dsp:nvSpPr>
        <dsp:cNvPr id="0" name=""/>
        <dsp:cNvSpPr/>
      </dsp:nvSpPr>
      <dsp:spPr>
        <a:xfrm>
          <a:off x="0" y="3787947"/>
          <a:ext cx="4429455" cy="6625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0" i="0" kern="1200" dirty="0"/>
            <a:t>segített megalapítani az </a:t>
          </a:r>
          <a:r>
            <a:rPr lang="hu-HU" sz="1700" b="0" i="0" kern="1200" dirty="0" err="1"/>
            <a:t>Analytical</a:t>
          </a:r>
          <a:r>
            <a:rPr lang="hu-HU" sz="1700" b="0" i="0" kern="1200" dirty="0"/>
            <a:t> Society-t</a:t>
          </a:r>
          <a:endParaRPr lang="hu-HU" sz="1700" kern="1200" dirty="0"/>
        </a:p>
      </dsp:txBody>
      <dsp:txXfrm>
        <a:off x="32345" y="3820292"/>
        <a:ext cx="4364765" cy="5978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3.jp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34008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31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047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379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3445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424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6355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957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4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089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16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01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arles_Babbag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e.wikipedia.org/wiki/Charles_Babbage?veaction=edit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2.jpg"/><Relationship Id="rId12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4.jpeg"/><Relationship Id="rId5" Type="http://schemas.openxmlformats.org/officeDocument/2006/relationships/diagramColors" Target="../diagrams/colors1.xml"/><Relationship Id="rId10" Type="http://schemas.openxmlformats.org/officeDocument/2006/relationships/hyperlink" Target="https://en.wikipedia.org/wiki/Charles_Babbage" TargetMode="Externa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s://www.flickr.com/photos/panr/5549755018" TargetMode="External"/><Relationship Id="rId7" Type="http://schemas.openxmlformats.org/officeDocument/2006/relationships/hyperlink" Target="https://pxhere.com/de/photo/1159037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5" Type="http://schemas.openxmlformats.org/officeDocument/2006/relationships/hyperlink" Target="http://www.flickr.com/photos/ell-r-brown/8697703799/" TargetMode="External"/><Relationship Id="rId4" Type="http://schemas.openxmlformats.org/officeDocument/2006/relationships/image" Target="../media/image7.jpg"/><Relationship Id="rId9" Type="http://schemas.openxmlformats.org/officeDocument/2006/relationships/hyperlink" Target="https://greenr.blog.hu/tags/r%3Am%C5%B1v%C3%A9szet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zit.hu/doku.php?id=oktatas:sz%C3%A1m%C3%ADt%C3%A1stechnika:t%C3%B6rt%C3%A9net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ruházat, Emberi arc, személy, portré látható&#10;&#10;Automatikusan generált leírás">
            <a:extLst>
              <a:ext uri="{FF2B5EF4-FFF2-40B4-BE49-F238E27FC236}">
                <a16:creationId xmlns:a16="http://schemas.microsoft.com/office/drawing/2014/main" id="{B0580E5A-9CB0-2220-FE90-D14B72B92A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430" r="1" b="516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CCAB2C9-4B79-BE8C-A37E-A6A2CC4BEA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Charles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Babbage</a:t>
            </a:r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6A1F3D2-B523-8DB1-205B-19B9A12AFB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Készítette: </a:t>
            </a:r>
            <a:r>
              <a:rPr lang="hu-HU" dirty="0" err="1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Hibó</a:t>
            </a:r>
            <a:r>
              <a:rPr lang="hu-HU" dirty="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Hanna 9.F/</a:t>
            </a:r>
            <a:r>
              <a:rPr lang="hu-HU" dirty="0" err="1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Ny</a:t>
            </a:r>
            <a:endParaRPr lang="hu-HU" dirty="0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BE0873D8-2321-A8C9-D95F-13E02FC90069}"/>
              </a:ext>
            </a:extLst>
          </p:cNvPr>
          <p:cNvSpPr txBox="1"/>
          <p:nvPr/>
        </p:nvSpPr>
        <p:spPr>
          <a:xfrm>
            <a:off x="11856652" y="6870700"/>
            <a:ext cx="335348" cy="200055"/>
          </a:xfrm>
          <a:prstGeom prst="rect">
            <a:avLst/>
          </a:prstGeom>
          <a:solidFill>
            <a:srgbClr val="000000"/>
          </a:solidFill>
        </p:spPr>
        <p:txBody>
          <a:bodyPr wrap="none" lIns="91440" tIns="45720" rIns="91440" bIns="45720" rtlCol="0" anchor="t">
            <a:spAutoFit/>
          </a:bodyPr>
          <a:lstStyle/>
          <a:p>
            <a:pPr algn="r">
              <a:spcAft>
                <a:spcPts val="600"/>
              </a:spcAft>
            </a:pPr>
            <a:r>
              <a:rPr lang="hu-HU" sz="700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-SA</a:t>
            </a:r>
            <a:endParaRPr lang="hu-HU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6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681D37-99E8-5025-0D27-7EB7557E1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7046" y="651641"/>
            <a:ext cx="4440488" cy="721272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Élete:</a:t>
            </a:r>
          </a:p>
        </p:txBody>
      </p:sp>
      <p:graphicFrame>
        <p:nvGraphicFramePr>
          <p:cNvPr id="10" name="Tartalom helye 2">
            <a:extLst>
              <a:ext uri="{FF2B5EF4-FFF2-40B4-BE49-F238E27FC236}">
                <a16:creationId xmlns:a16="http://schemas.microsoft.com/office/drawing/2014/main" id="{DAAA4CC8-5F9E-6EF4-7976-746F4486AB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9307055"/>
              </p:ext>
            </p:extLst>
          </p:nvPr>
        </p:nvGraphicFramePr>
        <p:xfrm>
          <a:off x="6382736" y="1208889"/>
          <a:ext cx="4429455" cy="52300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Kép 7" descr="A képen Emberi arc, portré, kézírás, ember látható&#10;&#10;Automatikusan generált leírás">
            <a:extLst>
              <a:ext uri="{FF2B5EF4-FFF2-40B4-BE49-F238E27FC236}">
                <a16:creationId xmlns:a16="http://schemas.microsoft.com/office/drawing/2014/main" id="{73086C69-9079-4A20-8167-83A35082BD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14434" y="404042"/>
            <a:ext cx="2590540" cy="3419856"/>
          </a:xfrm>
          <a:prstGeom prst="rect">
            <a:avLst/>
          </a:prstGeom>
        </p:spPr>
      </p:pic>
      <p:pic>
        <p:nvPicPr>
          <p:cNvPr id="5" name="Kép 4" descr="A képen Emberi arc, portré, ruházat, személy látható&#10;&#10;Automatikusan generált leírás">
            <a:extLst>
              <a:ext uri="{FF2B5EF4-FFF2-40B4-BE49-F238E27FC236}">
                <a16:creationId xmlns:a16="http://schemas.microsoft.com/office/drawing/2014/main" id="{84EDCAE0-00C2-FB0B-2EC2-6406AF439A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3682336" y="3175219"/>
            <a:ext cx="2249424" cy="3149193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D6083FD0-E1CE-7EEF-D412-38CB08CA608B}"/>
              </a:ext>
            </a:extLst>
          </p:cNvPr>
          <p:cNvSpPr/>
          <p:nvPr/>
        </p:nvSpPr>
        <p:spPr>
          <a:xfrm>
            <a:off x="3682336" y="404043"/>
            <a:ext cx="2249423" cy="269651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9CF772C6-C797-5C4F-20AF-3032CF19561B}"/>
              </a:ext>
            </a:extLst>
          </p:cNvPr>
          <p:cNvSpPr/>
          <p:nvPr/>
        </p:nvSpPr>
        <p:spPr>
          <a:xfrm>
            <a:off x="514434" y="3823898"/>
            <a:ext cx="3080104" cy="25005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122" name="Picture 2" descr="Charles Babbage (1792–1871) | Art UK">
            <a:extLst>
              <a:ext uri="{FF2B5EF4-FFF2-40B4-BE49-F238E27FC236}">
                <a16:creationId xmlns:a16="http://schemas.microsoft.com/office/drawing/2014/main" id="{B493E38E-50AF-C671-E826-24D90166E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219" y="502041"/>
            <a:ext cx="2075658" cy="250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ow Did Charles Babbage's Inventions Revolutionize Computing and the World?">
            <a:extLst>
              <a:ext uri="{FF2B5EF4-FFF2-40B4-BE49-F238E27FC236}">
                <a16:creationId xmlns:a16="http://schemas.microsoft.com/office/drawing/2014/main" id="{CA3C9734-6664-22C4-8BA6-DC67FF65D5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7" r="12360" b="9507"/>
          <a:stretch/>
        </p:blipFill>
        <p:spPr bwMode="auto">
          <a:xfrm>
            <a:off x="627204" y="4000473"/>
            <a:ext cx="2854563" cy="214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19636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0" grpId="0">
        <p:bldAsOne/>
      </p:bldGraphic>
      <p:bldP spid="11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B1B832-CBF6-ED1F-10F6-30DC1D36E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94" y="4551036"/>
            <a:ext cx="3863778" cy="18379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Tanulmányai: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1D9680-E9EA-961A-3686-76DDED30B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7763" y="4551036"/>
            <a:ext cx="5586543" cy="1837962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>
              <a:buNone/>
            </a:pPr>
            <a:endParaRPr lang="en-US" sz="14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/>
              <a:t>Alphington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/>
              <a:t> </a:t>
            </a:r>
            <a:r>
              <a:rPr lang="en-US" sz="1400" b="0" i="0" dirty="0">
                <a:effectLst/>
              </a:rPr>
              <a:t>King Edward VI Community College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400" dirty="0" err="1"/>
              <a:t>Holmwood</a:t>
            </a:r>
            <a:r>
              <a:rPr lang="en-US" sz="1400" dirty="0"/>
              <a:t> </a:t>
            </a:r>
            <a:r>
              <a:rPr lang="en-US" sz="1400" dirty="0" err="1"/>
              <a:t>Akadémia</a:t>
            </a:r>
            <a:endParaRPr lang="en-US" sz="14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1400" b="1" i="0" dirty="0">
                <a:effectLst/>
              </a:rPr>
              <a:t>Cambridge-</a:t>
            </a:r>
            <a:r>
              <a:rPr lang="en-US" sz="1400" b="1" i="0" dirty="0" err="1">
                <a:effectLst/>
              </a:rPr>
              <a:t>i</a:t>
            </a:r>
            <a:r>
              <a:rPr lang="en-US" sz="1400" b="1" i="0" dirty="0">
                <a:effectLst/>
              </a:rPr>
              <a:t> </a:t>
            </a:r>
            <a:r>
              <a:rPr lang="en-US" sz="1400" b="1" i="0" dirty="0" err="1">
                <a:effectLst/>
              </a:rPr>
              <a:t>Egyetem</a:t>
            </a:r>
            <a:endParaRPr lang="en-US" sz="1400" b="1" i="0" dirty="0">
              <a:effectLst/>
            </a:endParaRPr>
          </a:p>
          <a:p>
            <a:pPr marL="0">
              <a:buNone/>
            </a:pPr>
            <a:endParaRPr lang="en-US" sz="1100" dirty="0"/>
          </a:p>
        </p:txBody>
      </p:sp>
      <p:pic>
        <p:nvPicPr>
          <p:cNvPr id="8" name="Kép 7" descr="A képen kültéri, épület, ég, sír látható&#10;&#10;Automatikusan generált leírás">
            <a:extLst>
              <a:ext uri="{FF2B5EF4-FFF2-40B4-BE49-F238E27FC236}">
                <a16:creationId xmlns:a16="http://schemas.microsoft.com/office/drawing/2014/main" id="{4A71D4AA-DEDB-9A4A-24A5-B655BA9B9A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506" r="36163" b="-2"/>
          <a:stretch/>
        </p:blipFill>
        <p:spPr>
          <a:xfrm>
            <a:off x="1" y="-1"/>
            <a:ext cx="2728182" cy="4233668"/>
          </a:xfrm>
          <a:prstGeom prst="rect">
            <a:avLst/>
          </a:prstGeom>
        </p:spPr>
      </p:pic>
      <p:pic>
        <p:nvPicPr>
          <p:cNvPr id="7" name="Kép 6" descr="A képen kültéri, Szárazföldi jármű, jármű, ég látható&#10;&#10;Automatikusan generált leírás">
            <a:extLst>
              <a:ext uri="{FF2B5EF4-FFF2-40B4-BE49-F238E27FC236}">
                <a16:creationId xmlns:a16="http://schemas.microsoft.com/office/drawing/2014/main" id="{69962A4C-7943-AE1D-90B3-DD24D20670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5241" r="26218" b="3"/>
          <a:stretch/>
        </p:blipFill>
        <p:spPr>
          <a:xfrm>
            <a:off x="2816431" y="1"/>
            <a:ext cx="2736158" cy="4227453"/>
          </a:xfrm>
          <a:prstGeom prst="rect">
            <a:avLst/>
          </a:prstGeom>
        </p:spPr>
      </p:pic>
      <p:pic>
        <p:nvPicPr>
          <p:cNvPr id="5" name="Kép 4" descr="A képen kültéri, ég, felhő, Középkori építészet látható&#10;&#10;Automatikusan generált leírás">
            <a:extLst>
              <a:ext uri="{FF2B5EF4-FFF2-40B4-BE49-F238E27FC236}">
                <a16:creationId xmlns:a16="http://schemas.microsoft.com/office/drawing/2014/main" id="{4605DA5C-A2B3-BFEB-7198-F8A1071DBE1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33812" r="29133" b="-3"/>
          <a:stretch/>
        </p:blipFill>
        <p:spPr>
          <a:xfrm>
            <a:off x="8431221" y="1"/>
            <a:ext cx="2736158" cy="4227453"/>
          </a:xfrm>
          <a:prstGeom prst="rect">
            <a:avLst/>
          </a:prstGeom>
        </p:spPr>
      </p:pic>
      <p:pic>
        <p:nvPicPr>
          <p:cNvPr id="6" name="Kép 5" descr="A képen kültéri, épület, felhő, ég látható&#10;&#10;Automatikusan generált leírás">
            <a:extLst>
              <a:ext uri="{FF2B5EF4-FFF2-40B4-BE49-F238E27FC236}">
                <a16:creationId xmlns:a16="http://schemas.microsoft.com/office/drawing/2014/main" id="{25B83E08-BB18-5BD9-772C-02408C64F4E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19894" r="15347" b="-2"/>
          <a:stretch/>
        </p:blipFill>
        <p:spPr>
          <a:xfrm>
            <a:off x="5621079" y="0"/>
            <a:ext cx="2741651" cy="423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519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Rectangle 2076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079" name="Rectangle 2078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54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20A2655-8F61-B1B4-A210-B93492BEA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836023"/>
            <a:ext cx="2718788" cy="51837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dirty="0" err="1">
                <a:solidFill>
                  <a:srgbClr val="FFFFFF"/>
                </a:solidFill>
              </a:rPr>
              <a:t>Találmányai</a:t>
            </a:r>
            <a:r>
              <a:rPr lang="en-US" sz="3300" dirty="0">
                <a:solidFill>
                  <a:srgbClr val="FFFFFF"/>
                </a:solidFill>
              </a:rPr>
              <a:t> </a:t>
            </a:r>
            <a:r>
              <a:rPr lang="en-US" sz="3300" dirty="0" err="1">
                <a:solidFill>
                  <a:srgbClr val="FFFFFF"/>
                </a:solidFill>
              </a:rPr>
              <a:t>és</a:t>
            </a:r>
            <a:r>
              <a:rPr lang="en-US" sz="3300" dirty="0">
                <a:solidFill>
                  <a:srgbClr val="FFFFFF"/>
                </a:solidFill>
              </a:rPr>
              <a:t> </a:t>
            </a:r>
            <a:r>
              <a:rPr lang="en-US" sz="3300" dirty="0" err="1">
                <a:solidFill>
                  <a:srgbClr val="FFFFFF"/>
                </a:solidFill>
              </a:rPr>
              <a:t>díjai</a:t>
            </a:r>
            <a:r>
              <a:rPr lang="en-US" sz="3300" dirty="0">
                <a:solidFill>
                  <a:srgbClr val="FFFFFF"/>
                </a:solidFill>
              </a:rPr>
              <a:t>:</a:t>
            </a:r>
          </a:p>
        </p:txBody>
      </p:sp>
      <p:sp>
        <p:nvSpPr>
          <p:cNvPr id="2081" name="Rectangle 2080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EDFE34-B24B-C769-095B-47B0F593329D}"/>
              </a:ext>
            </a:extLst>
          </p:cNvPr>
          <p:cNvSpPr>
            <a:spLocks/>
          </p:cNvSpPr>
          <p:nvPr/>
        </p:nvSpPr>
        <p:spPr>
          <a:xfrm>
            <a:off x="4809786" y="1460190"/>
            <a:ext cx="2648129" cy="2571754"/>
          </a:xfrm>
          <a:prstGeom prst="rect">
            <a:avLst/>
          </a:prstGeom>
        </p:spPr>
        <p:txBody>
          <a:bodyPr/>
          <a:lstStyle/>
          <a:p>
            <a:pPr defTabSz="267462">
              <a:spcAft>
                <a:spcPts val="390"/>
              </a:spcAft>
            </a:pPr>
            <a:r>
              <a:rPr lang="hu-HU" sz="1638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Találmányai: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rgbClr val="20212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vasúti mérőkocsi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rgbClr val="20212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vasúti nyomtáv mérő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rgbClr val="20212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oftalmoszkóp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 err="1">
                <a:solidFill>
                  <a:srgbClr val="20212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heliográf</a:t>
            </a:r>
            <a:endParaRPr lang="hu-HU" sz="1053" kern="1200" dirty="0">
              <a:solidFill>
                <a:srgbClr val="202124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rgbClr val="20212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 világítótornyok számára a villanófény</a:t>
            </a:r>
            <a:endParaRPr lang="hu-HU" sz="1053" kern="120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endParaRPr lang="hu-HU" sz="1053" kern="120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3B339A4-F078-A649-1924-F78658780E9C}"/>
              </a:ext>
            </a:extLst>
          </p:cNvPr>
          <p:cNvSpPr>
            <a:spLocks/>
          </p:cNvSpPr>
          <p:nvPr/>
        </p:nvSpPr>
        <p:spPr>
          <a:xfrm>
            <a:off x="8188303" y="1391719"/>
            <a:ext cx="2648129" cy="2571754"/>
          </a:xfrm>
          <a:prstGeom prst="rect">
            <a:avLst/>
          </a:prstGeom>
        </p:spPr>
        <p:txBody>
          <a:bodyPr/>
          <a:lstStyle/>
          <a:p>
            <a:pPr defTabSz="267462">
              <a:spcAft>
                <a:spcPts val="390"/>
              </a:spcAft>
            </a:pPr>
            <a:r>
              <a:rPr lang="hu-HU" sz="1638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Díjai: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 Royal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Astronomical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Society aranyérem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Fellow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of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Royal Society of Edinburgh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American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Academy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of Arts and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Sciences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tisztleti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tagja</a:t>
            </a:r>
          </a:p>
          <a:p>
            <a:pPr defTabSz="267462">
              <a:spcAft>
                <a:spcPts val="390"/>
              </a:spcAft>
              <a:buFont typeface="Wingdings" panose="05000000000000000000" pitchFamily="2" charset="2"/>
              <a:buChar char="v"/>
            </a:pP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Knight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of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the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Royal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Guelphic</a:t>
            </a:r>
            <a:r>
              <a:rPr lang="hu-HU" sz="1053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hu-HU" sz="1053" kern="1200" dirty="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Order</a:t>
            </a:r>
            <a:endParaRPr lang="hu-HU" sz="1053" kern="120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hu-HU" dirty="0"/>
          </a:p>
        </p:txBody>
      </p:sp>
      <p:pic>
        <p:nvPicPr>
          <p:cNvPr id="2050" name="Picture 2" descr="Royal Astronomical Society Gold medal | Royal Museums Greenwich">
            <a:extLst>
              <a:ext uri="{FF2B5EF4-FFF2-40B4-BE49-F238E27FC236}">
                <a16:creationId xmlns:a16="http://schemas.microsoft.com/office/drawing/2014/main" id="{6CEB2D16-1CE0-87F7-87C7-CFFBA798D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438" y="3477645"/>
            <a:ext cx="1277253" cy="108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ertificate, Royal Society for the Encouragement of Arts, Manufactures and  Commerce, The Royal Society for the Encouragement of Arts, Manufactures and  Commerce, 1963">
            <a:extLst>
              <a:ext uri="{FF2B5EF4-FFF2-40B4-BE49-F238E27FC236}">
                <a16:creationId xmlns:a16="http://schemas.microsoft.com/office/drawing/2014/main" id="{8EA7B121-E609-CF40-A135-F8A424FF7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2368" y="4697214"/>
            <a:ext cx="1119257" cy="144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merican Academy of Arts and Sciences - Wikipedia">
            <a:extLst>
              <a:ext uri="{FF2B5EF4-FFF2-40B4-BE49-F238E27FC236}">
                <a16:creationId xmlns:a16="http://schemas.microsoft.com/office/drawing/2014/main" id="{4A04B4FD-AB43-2477-8B18-33941AAE7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3692" y="4822342"/>
            <a:ext cx="1056970" cy="105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MedalBook - The Royal Guelphic Order,Military Division, Grand Cross Breast  Star (with silver and gold)">
            <a:extLst>
              <a:ext uri="{FF2B5EF4-FFF2-40B4-BE49-F238E27FC236}">
                <a16:creationId xmlns:a16="http://schemas.microsoft.com/office/drawing/2014/main" id="{BDDD187E-9E48-8E67-86FC-F42362143B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8" t="5334" r="16207" b="5334"/>
          <a:stretch/>
        </p:blipFill>
        <p:spPr bwMode="auto">
          <a:xfrm>
            <a:off x="9842977" y="3477645"/>
            <a:ext cx="1119256" cy="109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Különcélú és mérőkocsik">
            <a:extLst>
              <a:ext uri="{FF2B5EF4-FFF2-40B4-BE49-F238E27FC236}">
                <a16:creationId xmlns:a16="http://schemas.microsoft.com/office/drawing/2014/main" id="{C8F324BB-2667-7899-9B8B-804038A55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143" y="3752609"/>
            <a:ext cx="1688029" cy="117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Mérjük meg! – 2.">
            <a:extLst>
              <a:ext uri="{FF2B5EF4-FFF2-40B4-BE49-F238E27FC236}">
                <a16:creationId xmlns:a16="http://schemas.microsoft.com/office/drawing/2014/main" id="{A0A9F8BC-15A3-2573-0071-4DF76AB84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088" y="5034575"/>
            <a:ext cx="1760718" cy="1174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Közvetlen Ophthalmoscope 5 különböző nyílású Professzionális hordozható  kézi oftalmoszkóp szemek | Joom online vásárlás">
            <a:extLst>
              <a:ext uri="{FF2B5EF4-FFF2-40B4-BE49-F238E27FC236}">
                <a16:creationId xmlns:a16="http://schemas.microsoft.com/office/drawing/2014/main" id="{D6C1CB8A-4D50-CD66-BEA9-CEFC2A39B6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40" r="33655"/>
          <a:stretch/>
        </p:blipFill>
        <p:spPr bwMode="auto">
          <a:xfrm>
            <a:off x="7078560" y="3740458"/>
            <a:ext cx="332791" cy="118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Pixwords Odgovor - Heliograf">
            <a:extLst>
              <a:ext uri="{FF2B5EF4-FFF2-40B4-BE49-F238E27FC236}">
                <a16:creationId xmlns:a16="http://schemas.microsoft.com/office/drawing/2014/main" id="{DC20CACA-5AA9-83A8-DC4C-EA4488450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172" y="5034575"/>
            <a:ext cx="1078132" cy="107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Szabadkézi sokszög: alakzat 20">
            <a:extLst>
              <a:ext uri="{FF2B5EF4-FFF2-40B4-BE49-F238E27FC236}">
                <a16:creationId xmlns:a16="http://schemas.microsoft.com/office/drawing/2014/main" id="{F6BD6350-6E5C-AED4-BDC8-7A72CC4911E5}"/>
              </a:ext>
            </a:extLst>
          </p:cNvPr>
          <p:cNvSpPr/>
          <p:nvPr/>
        </p:nvSpPr>
        <p:spPr>
          <a:xfrm>
            <a:off x="6992538" y="-677660"/>
            <a:ext cx="1511167" cy="7809980"/>
          </a:xfrm>
          <a:custGeom>
            <a:avLst/>
            <a:gdLst>
              <a:gd name="connsiteX0" fmla="*/ 0 w 1511167"/>
              <a:gd name="connsiteY0" fmla="*/ 0 h 5111015"/>
              <a:gd name="connsiteX1" fmla="*/ 298383 w 1511167"/>
              <a:gd name="connsiteY1" fmla="*/ 1443790 h 5111015"/>
              <a:gd name="connsiteX2" fmla="*/ 298383 w 1511167"/>
              <a:gd name="connsiteY2" fmla="*/ 1443790 h 5111015"/>
              <a:gd name="connsiteX3" fmla="*/ 529390 w 1511167"/>
              <a:gd name="connsiteY3" fmla="*/ 2502569 h 5111015"/>
              <a:gd name="connsiteX4" fmla="*/ 1097280 w 1511167"/>
              <a:gd name="connsiteY4" fmla="*/ 3137836 h 5111015"/>
              <a:gd name="connsiteX5" fmla="*/ 1174282 w 1511167"/>
              <a:gd name="connsiteY5" fmla="*/ 4129238 h 5111015"/>
              <a:gd name="connsiteX6" fmla="*/ 1511167 w 1511167"/>
              <a:gd name="connsiteY6" fmla="*/ 5111015 h 5111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11167" h="5111015">
                <a:moveTo>
                  <a:pt x="0" y="0"/>
                </a:moveTo>
                <a:lnTo>
                  <a:pt x="298383" y="1443790"/>
                </a:lnTo>
                <a:lnTo>
                  <a:pt x="298383" y="1443790"/>
                </a:lnTo>
                <a:cubicBezTo>
                  <a:pt x="336884" y="1620253"/>
                  <a:pt x="396241" y="2220228"/>
                  <a:pt x="529390" y="2502569"/>
                </a:cubicBezTo>
                <a:cubicBezTo>
                  <a:pt x="662539" y="2784910"/>
                  <a:pt x="989798" y="2866725"/>
                  <a:pt x="1097280" y="3137836"/>
                </a:cubicBezTo>
                <a:cubicBezTo>
                  <a:pt x="1204762" y="3408947"/>
                  <a:pt x="1105301" y="3800375"/>
                  <a:pt x="1174282" y="4129238"/>
                </a:cubicBezTo>
                <a:cubicBezTo>
                  <a:pt x="1243263" y="4458101"/>
                  <a:pt x="1480687" y="4677878"/>
                  <a:pt x="1511167" y="511101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6757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000"/>
                            </p:stCondLst>
                            <p:childTnLst>
                              <p:par>
                                <p:cTn id="6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id="7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000"/>
                            </p:stCondLst>
                            <p:childTnLst>
                              <p:par>
                                <p:cTn id="8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000"/>
                            </p:stCondLst>
                            <p:childTnLst>
                              <p:par>
                                <p:cTn id="9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7E7270-6F0F-4A6B-4840-FA1AC91A9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5076" y="365760"/>
            <a:ext cx="4639436" cy="1325562"/>
          </a:xfrm>
        </p:spPr>
        <p:txBody>
          <a:bodyPr>
            <a:normAutofit/>
          </a:bodyPr>
          <a:lstStyle/>
          <a:p>
            <a:r>
              <a:rPr lang="hu-HU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Legjelentősebb találmánya: Differenciálgép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62E841B-3266-7607-5BE7-49FB8B601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076" y="1828800"/>
            <a:ext cx="4677389" cy="4476750"/>
          </a:xfrm>
        </p:spPr>
        <p:txBody>
          <a:bodyPr>
            <a:normAutofit/>
          </a:bodyPr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Az 1820-as évek elején tervezte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Matematikai táblázatok kiszámítására szolgált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25000 alkatrészből állt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 tonnát nyomott</a:t>
            </a:r>
          </a:p>
        </p:txBody>
      </p:sp>
      <p:pic>
        <p:nvPicPr>
          <p:cNvPr id="6" name="Kép 5" descr="A képen fém, fedett pályás, gép látható&#10;&#10;Automatikusan generált leírás">
            <a:extLst>
              <a:ext uri="{FF2B5EF4-FFF2-40B4-BE49-F238E27FC236}">
                <a16:creationId xmlns:a16="http://schemas.microsoft.com/office/drawing/2014/main" id="{4E75AD02-2A94-09B1-404A-C52FD3B273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0" r="-3" b="9022"/>
          <a:stretch/>
        </p:blipFill>
        <p:spPr>
          <a:xfrm>
            <a:off x="161152" y="160866"/>
            <a:ext cx="5784972" cy="3772147"/>
          </a:xfrm>
          <a:custGeom>
            <a:avLst/>
            <a:gdLst/>
            <a:ahLst/>
            <a:cxnLst/>
            <a:rect l="l" t="t" r="r" b="b"/>
            <a:pathLst>
              <a:path w="3762123" h="3772147">
                <a:moveTo>
                  <a:pt x="0" y="0"/>
                </a:moveTo>
                <a:lnTo>
                  <a:pt x="3762123" y="0"/>
                </a:lnTo>
                <a:lnTo>
                  <a:pt x="3762123" y="2803198"/>
                </a:lnTo>
                <a:lnTo>
                  <a:pt x="1898122" y="2803198"/>
                </a:lnTo>
                <a:lnTo>
                  <a:pt x="1898122" y="3772147"/>
                </a:lnTo>
                <a:lnTo>
                  <a:pt x="0" y="3772147"/>
                </a:lnTo>
                <a:close/>
              </a:path>
            </a:pathLst>
          </a:custGeom>
        </p:spPr>
      </p:pic>
      <p:pic>
        <p:nvPicPr>
          <p:cNvPr id="3078" name="Picture 6" descr="TFeri.hu - Charles Babbage">
            <a:extLst>
              <a:ext uri="{FF2B5EF4-FFF2-40B4-BE49-F238E27FC236}">
                <a16:creationId xmlns:a16="http://schemas.microsoft.com/office/drawing/2014/main" id="{5395555C-CE7C-2881-53A3-EC9A86C78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6" r="14718" b="-2"/>
          <a:stretch/>
        </p:blipFill>
        <p:spPr bwMode="auto">
          <a:xfrm>
            <a:off x="161153" y="4093879"/>
            <a:ext cx="2922516" cy="2617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 programozás úttörője volt a matematikai tehetség, Ada Lovelace » Múlt-kor  történelmi magazin » Hírek">
            <a:extLst>
              <a:ext uri="{FF2B5EF4-FFF2-40B4-BE49-F238E27FC236}">
                <a16:creationId xmlns:a16="http://schemas.microsoft.com/office/drawing/2014/main" id="{F43E9514-F0BA-2382-3068-3D2B973BD6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8" r="-4" b="-4"/>
          <a:stretch/>
        </p:blipFill>
        <p:spPr bwMode="auto">
          <a:xfrm>
            <a:off x="3249038" y="3124931"/>
            <a:ext cx="2697086" cy="358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2" descr="Ada és Charles - A számítógép nagyszülei - iPon - hardver és szoftver  hírek, tesztek, webshop, fórum">
            <a:extLst>
              <a:ext uri="{FF2B5EF4-FFF2-40B4-BE49-F238E27FC236}">
                <a16:creationId xmlns:a16="http://schemas.microsoft.com/office/drawing/2014/main" id="{833FC10A-6AF6-B2D8-F8F9-EA0DA7F174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9" name="AutoShape 4" descr="Ada és Charles - A számítógép nagyszülei - iPon - hardver és szoftver  hírek, tesztek, webshop, fórum">
            <a:extLst>
              <a:ext uri="{FF2B5EF4-FFF2-40B4-BE49-F238E27FC236}">
                <a16:creationId xmlns:a16="http://schemas.microsoft.com/office/drawing/2014/main" id="{9C0B7F50-8343-BD19-3AFA-8AAB656140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416A1BFA-09AF-7858-C2C1-E4AD2F3807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25"/>
          <a:stretch/>
        </p:blipFill>
        <p:spPr bwMode="auto">
          <a:xfrm>
            <a:off x="6162907" y="3614539"/>
            <a:ext cx="4943773" cy="284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25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C0DAD2-EB21-1FF4-0F72-A7BE19A0B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5313" y="750771"/>
            <a:ext cx="4639436" cy="1325562"/>
          </a:xfrm>
        </p:spPr>
        <p:txBody>
          <a:bodyPr>
            <a:normAutofit/>
          </a:bodyPr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Az analitikaigép: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523448B-F571-8E8D-9B13-6F3397985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431" y="2381250"/>
            <a:ext cx="4677389" cy="44767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hu-HU" b="0" i="0" dirty="0">
                <a:effectLst/>
                <a:latin typeface="Times New Roman" panose="02020603050405020304" pitchFamily="18" charset="0"/>
              </a:rPr>
              <a:t>1833-ban a differenciagép elveinek továbbfejlesztésével tervezte meg </a:t>
            </a:r>
            <a:r>
              <a:rPr lang="hu-HU" b="0" i="0" dirty="0" err="1">
                <a:effectLst/>
                <a:latin typeface="Times New Roman" panose="02020603050405020304" pitchFamily="18" charset="0"/>
              </a:rPr>
              <a:t>Babbage</a:t>
            </a:r>
            <a:endParaRPr lang="hu-HU" b="0" i="0" dirty="0">
              <a:effectLst/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hu-H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lyukkártyákkal programozható lett volna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Babbage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ehhez nyomtatót is tervezett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mai számítógép elődjének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tekinhető</a:t>
            </a:r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Charles Babbage – Wikipédia">
            <a:extLst>
              <a:ext uri="{FF2B5EF4-FFF2-40B4-BE49-F238E27FC236}">
                <a16:creationId xmlns:a16="http://schemas.microsoft.com/office/drawing/2014/main" id="{59C94FF8-7E0F-6C06-91D3-2C9B8D2506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3" r="16374" b="1"/>
          <a:stretch/>
        </p:blipFill>
        <p:spPr bwMode="auto">
          <a:xfrm>
            <a:off x="20" y="-2"/>
            <a:ext cx="3923255" cy="3933014"/>
          </a:xfrm>
          <a:custGeom>
            <a:avLst/>
            <a:gdLst/>
            <a:ahLst/>
            <a:cxnLst/>
            <a:rect l="l" t="t" r="r" b="b"/>
            <a:pathLst>
              <a:path w="3923275" h="3933014">
                <a:moveTo>
                  <a:pt x="0" y="0"/>
                </a:moveTo>
                <a:lnTo>
                  <a:pt x="3923275" y="0"/>
                </a:lnTo>
                <a:lnTo>
                  <a:pt x="3923275" y="2938430"/>
                </a:lnTo>
                <a:lnTo>
                  <a:pt x="2058168" y="2938430"/>
                </a:lnTo>
                <a:lnTo>
                  <a:pt x="2058168" y="3933014"/>
                </a:lnTo>
                <a:lnTo>
                  <a:pt x="0" y="393301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abbage Analitikai gépe átment az első teszten | A jövő múltja -  Informatika Történeti Kiállítás">
            <a:extLst>
              <a:ext uri="{FF2B5EF4-FFF2-40B4-BE49-F238E27FC236}">
                <a16:creationId xmlns:a16="http://schemas.microsoft.com/office/drawing/2014/main" id="{1CAD4D3A-7BB6-462F-15CE-3B97652CCD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6" r="15276"/>
          <a:stretch/>
        </p:blipFill>
        <p:spPr bwMode="auto">
          <a:xfrm>
            <a:off x="2233168" y="3124931"/>
            <a:ext cx="3712955" cy="373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2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2.70833E-6 1.48148E-6 L 2.70833E-6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4" name="Rectangle 6150">
            <a:extLst>
              <a:ext uri="{FF2B5EF4-FFF2-40B4-BE49-F238E27FC236}">
                <a16:creationId xmlns:a16="http://schemas.microsoft.com/office/drawing/2014/main" id="{64F97EC1-3569-4A79-9DB8-CC79407DF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6146" name="Picture 2" descr="Charles Babbage: Pioneer in the computer arena - Hindustan Times">
            <a:extLst>
              <a:ext uri="{FF2B5EF4-FFF2-40B4-BE49-F238E27FC236}">
                <a16:creationId xmlns:a16="http://schemas.microsoft.com/office/drawing/2014/main" id="{DD3097C5-4B08-8783-6696-E7BF82C4C6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0" r="1" b="1"/>
          <a:stretch/>
        </p:blipFill>
        <p:spPr bwMode="auto">
          <a:xfrm>
            <a:off x="899160" y="1"/>
            <a:ext cx="103936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Rectangle 6152">
            <a:extLst>
              <a:ext uri="{FF2B5EF4-FFF2-40B4-BE49-F238E27FC236}">
                <a16:creationId xmlns:a16="http://schemas.microsoft.com/office/drawing/2014/main" id="{13E08444-43C3-4332-B02D-F2DBC8C1D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9160" y="0"/>
            <a:ext cx="10393680" cy="685800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033DC18-4B02-1C00-1350-05C34AD7B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40" y="1371953"/>
            <a:ext cx="9418320" cy="3875965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hu-HU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Köszönöm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992C51A-0F87-DDB2-467B-DB98F6CD7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5595582"/>
            <a:ext cx="9418320" cy="896658"/>
          </a:xfrm>
        </p:spPr>
        <p:txBody>
          <a:bodyPr>
            <a:normAutofit/>
          </a:bodyPr>
          <a:lstStyle/>
          <a:p>
            <a:pPr algn="r"/>
            <a:endParaRPr lang="hu-HU" sz="2000">
              <a:solidFill>
                <a:srgbClr val="FFFFFF"/>
              </a:solidFill>
            </a:endParaRPr>
          </a:p>
        </p:txBody>
      </p:sp>
      <p:cxnSp>
        <p:nvCxnSpPr>
          <p:cNvPr id="6155" name="Straight Connector 6154">
            <a:extLst>
              <a:ext uri="{FF2B5EF4-FFF2-40B4-BE49-F238E27FC236}">
                <a16:creationId xmlns:a16="http://schemas.microsoft.com/office/drawing/2014/main" id="{4D848F31-B9E9-4B45-86EB-66A7D70D4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129873" y="5397500"/>
            <a:ext cx="2550319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773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Nézet">
  <a:themeElements>
    <a:clrScheme name="Néze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Néze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éze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TM03457515[[fn=Nézet]]</Template>
  <TotalTime>246</TotalTime>
  <Words>178</Words>
  <Application>Microsoft Office PowerPoint</Application>
  <PresentationFormat>Szélesvásznú</PresentationFormat>
  <Paragraphs>40</Paragraphs>
  <Slides>7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8" baseType="lpstr">
      <vt:lpstr>Nézet</vt:lpstr>
      <vt:lpstr>Charles Babbage</vt:lpstr>
      <vt:lpstr>Élete:</vt:lpstr>
      <vt:lpstr>Tanulmányai:</vt:lpstr>
      <vt:lpstr>Találmányai és díjai:</vt:lpstr>
      <vt:lpstr>Legjelentősebb találmánya: Differenciálgép</vt:lpstr>
      <vt:lpstr>Az analitikaigép: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Charles Babbage</dc:title>
  <dc:creator>Vendég Adri</dc:creator>
  <cp:lastModifiedBy>Vendég Adri</cp:lastModifiedBy>
  <cp:revision>19</cp:revision>
  <dcterms:created xsi:type="dcterms:W3CDTF">2024-03-10T19:14:02Z</dcterms:created>
  <dcterms:modified xsi:type="dcterms:W3CDTF">2024-03-11T05:40:17Z</dcterms:modified>
</cp:coreProperties>
</file>

<file path=docProps/thumbnail.jpeg>
</file>